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13"/>
  </p:notesMasterIdLst>
  <p:sldIdLst>
    <p:sldId id="256" r:id="rId3"/>
    <p:sldId id="450" r:id="rId4"/>
    <p:sldId id="258" r:id="rId5"/>
    <p:sldId id="259" r:id="rId6"/>
    <p:sldId id="261" r:id="rId7"/>
    <p:sldId id="262" r:id="rId8"/>
    <p:sldId id="263" r:id="rId9"/>
    <p:sldId id="452" r:id="rId10"/>
    <p:sldId id="451" r:id="rId11"/>
    <p:sldId id="264" r:id="rId12"/>
  </p:sldIdLst>
  <p:sldSz cx="9144000" cy="5143500" type="screen16x9"/>
  <p:notesSz cx="6858000" cy="9144000"/>
  <p:embeddedFontLst>
    <p:embeddedFont>
      <p:font typeface="Calistoga" panose="020B0604020202020204" charset="0"/>
      <p:regular r:id="rId14"/>
    </p:embeddedFont>
    <p:embeddedFont>
      <p:font typeface="Poppins Medium" panose="000006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A9F1B-0028-41D3-BFEE-29E06F9F18D9}" type="doc">
      <dgm:prSet loTypeId="urn:microsoft.com/office/officeart/2005/8/layout/radial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PR"/>
        </a:p>
      </dgm:t>
    </dgm:pt>
    <dgm:pt modelId="{9075D081-E075-4468-8DF4-F48DB9CDCA91}">
      <dgm:prSet phldrT="[Text]"/>
      <dgm:spPr/>
      <dgm:t>
        <a:bodyPr/>
        <a:lstStyle/>
        <a:p>
          <a:r>
            <a:rPr lang="en-US" dirty="0"/>
            <a:t>Resiliency Hub </a:t>
          </a:r>
          <a:endParaRPr lang="en-PR" dirty="0"/>
        </a:p>
      </dgm:t>
    </dgm:pt>
    <dgm:pt modelId="{1F727E8B-A04D-4FA4-8B7C-7F909072F34E}" type="parTrans" cxnId="{9479C8E7-D83F-4CA8-A709-1437A3BC3B73}">
      <dgm:prSet/>
      <dgm:spPr/>
      <dgm:t>
        <a:bodyPr/>
        <a:lstStyle/>
        <a:p>
          <a:endParaRPr lang="en-PR"/>
        </a:p>
      </dgm:t>
    </dgm:pt>
    <dgm:pt modelId="{A7DC67AA-B696-4C8D-9FF7-A314DBEBE663}" type="sibTrans" cxnId="{9479C8E7-D83F-4CA8-A709-1437A3BC3B73}">
      <dgm:prSet/>
      <dgm:spPr/>
      <dgm:t>
        <a:bodyPr/>
        <a:lstStyle/>
        <a:p>
          <a:endParaRPr lang="en-PR"/>
        </a:p>
      </dgm:t>
    </dgm:pt>
    <dgm:pt modelId="{781E9C91-28E7-4348-A98C-E257414D4F99}">
      <dgm:prSet phldrT="[Text]" custT="1"/>
      <dgm:spPr/>
      <dgm:t>
        <a:bodyPr/>
        <a:lstStyle/>
        <a:p>
          <a:r>
            <a:rPr lang="en-US" sz="800" dirty="0"/>
            <a:t>Individual Homes</a:t>
          </a:r>
          <a:endParaRPr lang="en-PR" sz="800" dirty="0"/>
        </a:p>
      </dgm:t>
    </dgm:pt>
    <dgm:pt modelId="{80524312-7408-41C1-BCA8-3DE8045DFFEC}" type="parTrans" cxnId="{0559B134-43BB-4C4A-9120-4F015DD36D28}">
      <dgm:prSet/>
      <dgm:spPr/>
      <dgm:t>
        <a:bodyPr/>
        <a:lstStyle/>
        <a:p>
          <a:endParaRPr lang="en-PR"/>
        </a:p>
      </dgm:t>
    </dgm:pt>
    <dgm:pt modelId="{7DC8B5BA-FA3E-4A79-8A26-AAC9266B0A7B}" type="sibTrans" cxnId="{0559B134-43BB-4C4A-9120-4F015DD36D28}">
      <dgm:prSet/>
      <dgm:spPr/>
      <dgm:t>
        <a:bodyPr/>
        <a:lstStyle/>
        <a:p>
          <a:endParaRPr lang="en-PR"/>
        </a:p>
      </dgm:t>
    </dgm:pt>
    <dgm:pt modelId="{7846832A-CE06-4B2F-8704-043DBEAF0B62}">
      <dgm:prSet phldrT="[Text]" custT="1"/>
      <dgm:spPr/>
      <dgm:t>
        <a:bodyPr/>
        <a:lstStyle/>
        <a:p>
          <a:r>
            <a:rPr lang="en-US" sz="800" dirty="0"/>
            <a:t>School/Hospital</a:t>
          </a:r>
          <a:endParaRPr lang="en-PR" sz="800" dirty="0"/>
        </a:p>
      </dgm:t>
    </dgm:pt>
    <dgm:pt modelId="{8DAE094A-5C77-46C0-8F33-E5AE3EE454D2}" type="parTrans" cxnId="{734F2303-CB04-405C-AB9A-F4DEF1050904}">
      <dgm:prSet/>
      <dgm:spPr/>
      <dgm:t>
        <a:bodyPr/>
        <a:lstStyle/>
        <a:p>
          <a:endParaRPr lang="en-PR"/>
        </a:p>
      </dgm:t>
    </dgm:pt>
    <dgm:pt modelId="{22CED448-8864-47DE-99C9-AA8C5D66B99C}" type="sibTrans" cxnId="{734F2303-CB04-405C-AB9A-F4DEF1050904}">
      <dgm:prSet/>
      <dgm:spPr/>
      <dgm:t>
        <a:bodyPr/>
        <a:lstStyle/>
        <a:p>
          <a:endParaRPr lang="en-PR"/>
        </a:p>
      </dgm:t>
    </dgm:pt>
    <dgm:pt modelId="{E6A96D08-F697-4BE5-8E6B-920C76D320F2}">
      <dgm:prSet phldrT="[Text]" custT="1"/>
      <dgm:spPr/>
      <dgm:t>
        <a:bodyPr/>
        <a:lstStyle/>
        <a:p>
          <a:r>
            <a:rPr lang="en-US" sz="800" dirty="0"/>
            <a:t>Essential Businesses </a:t>
          </a:r>
          <a:endParaRPr lang="en-PR" sz="800" dirty="0"/>
        </a:p>
      </dgm:t>
    </dgm:pt>
    <dgm:pt modelId="{B28C892A-0B6B-4F10-A5FD-9261A1D89BE0}" type="parTrans" cxnId="{7231A01B-C420-4618-8B9E-A5302803FDFC}">
      <dgm:prSet/>
      <dgm:spPr/>
      <dgm:t>
        <a:bodyPr/>
        <a:lstStyle/>
        <a:p>
          <a:endParaRPr lang="en-PR"/>
        </a:p>
      </dgm:t>
    </dgm:pt>
    <dgm:pt modelId="{179BEDBF-C3DC-4F03-A19D-E37AFCCE0FC0}" type="sibTrans" cxnId="{7231A01B-C420-4618-8B9E-A5302803FDFC}">
      <dgm:prSet/>
      <dgm:spPr/>
      <dgm:t>
        <a:bodyPr/>
        <a:lstStyle/>
        <a:p>
          <a:endParaRPr lang="en-PR"/>
        </a:p>
      </dgm:t>
    </dgm:pt>
    <dgm:pt modelId="{A529F7DC-1F00-4408-AC72-00EA37146E86}">
      <dgm:prSet phldrT="[Text]" custT="1"/>
      <dgm:spPr/>
      <dgm:t>
        <a:bodyPr/>
        <a:lstStyle/>
        <a:p>
          <a:r>
            <a:rPr lang="en-US" sz="800" dirty="0"/>
            <a:t>Gov./Agencies</a:t>
          </a:r>
          <a:endParaRPr lang="en-PR" sz="800" dirty="0"/>
        </a:p>
      </dgm:t>
    </dgm:pt>
    <dgm:pt modelId="{F41C2CA7-484F-4C06-A82F-8389AD8FB70C}" type="parTrans" cxnId="{5A8F14C7-7866-428E-87E9-60EE18E5E9EC}">
      <dgm:prSet/>
      <dgm:spPr/>
      <dgm:t>
        <a:bodyPr/>
        <a:lstStyle/>
        <a:p>
          <a:endParaRPr lang="en-PR"/>
        </a:p>
      </dgm:t>
    </dgm:pt>
    <dgm:pt modelId="{D4D22A94-39AB-460C-8864-092EABBBD46C}" type="sibTrans" cxnId="{5A8F14C7-7866-428E-87E9-60EE18E5E9EC}">
      <dgm:prSet/>
      <dgm:spPr/>
      <dgm:t>
        <a:bodyPr/>
        <a:lstStyle/>
        <a:p>
          <a:endParaRPr lang="en-PR"/>
        </a:p>
      </dgm:t>
    </dgm:pt>
    <dgm:pt modelId="{91143244-AF7F-48B2-844C-FF83F231C45E}" type="pres">
      <dgm:prSet presAssocID="{904A9F1B-0028-41D3-BFEE-29E06F9F18D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1937B8-4DF5-48E1-97CC-E7FA1486181B}" type="pres">
      <dgm:prSet presAssocID="{9075D081-E075-4468-8DF4-F48DB9CDCA91}" presName="centerShape" presStyleLbl="node0" presStyleIdx="0" presStyleCnt="1" custScaleX="131732" custScaleY="127134"/>
      <dgm:spPr/>
    </dgm:pt>
    <dgm:pt modelId="{F6FE4770-337F-4477-924A-5A4294D38446}" type="pres">
      <dgm:prSet presAssocID="{80524312-7408-41C1-BCA8-3DE8045DFFEC}" presName="Name9" presStyleLbl="parChTrans1D2" presStyleIdx="0" presStyleCnt="4"/>
      <dgm:spPr/>
    </dgm:pt>
    <dgm:pt modelId="{E28D3C8F-C7C7-4F7B-93AB-007658E80DC2}" type="pres">
      <dgm:prSet presAssocID="{80524312-7408-41C1-BCA8-3DE8045DFFEC}" presName="connTx" presStyleLbl="parChTrans1D2" presStyleIdx="0" presStyleCnt="4"/>
      <dgm:spPr/>
    </dgm:pt>
    <dgm:pt modelId="{B43CFFFA-0073-4292-8D4F-D5A78731C92A}" type="pres">
      <dgm:prSet presAssocID="{781E9C91-28E7-4348-A98C-E257414D4F99}" presName="node" presStyleLbl="node1" presStyleIdx="0" presStyleCnt="4" custScaleX="128427" custScaleY="113396" custRadScaleRad="103507" custRadScaleInc="-3018">
        <dgm:presLayoutVars>
          <dgm:bulletEnabled val="1"/>
        </dgm:presLayoutVars>
      </dgm:prSet>
      <dgm:spPr/>
    </dgm:pt>
    <dgm:pt modelId="{37F55225-77C0-49F3-AB07-369BD440BCED}" type="pres">
      <dgm:prSet presAssocID="{8DAE094A-5C77-46C0-8F33-E5AE3EE454D2}" presName="Name9" presStyleLbl="parChTrans1D2" presStyleIdx="1" presStyleCnt="4"/>
      <dgm:spPr/>
    </dgm:pt>
    <dgm:pt modelId="{5B42AA3A-2EFF-42C4-BB23-94910491D84E}" type="pres">
      <dgm:prSet presAssocID="{8DAE094A-5C77-46C0-8F33-E5AE3EE454D2}" presName="connTx" presStyleLbl="parChTrans1D2" presStyleIdx="1" presStyleCnt="4"/>
      <dgm:spPr/>
    </dgm:pt>
    <dgm:pt modelId="{B721B2F2-1FA1-4F43-B923-BECCB5C99C85}" type="pres">
      <dgm:prSet presAssocID="{7846832A-CE06-4B2F-8704-043DBEAF0B62}" presName="node" presStyleLbl="node1" presStyleIdx="1" presStyleCnt="4" custScaleX="125877" custScaleY="117671" custRadScaleRad="116822" custRadScaleInc="-1410">
        <dgm:presLayoutVars>
          <dgm:bulletEnabled val="1"/>
        </dgm:presLayoutVars>
      </dgm:prSet>
      <dgm:spPr/>
    </dgm:pt>
    <dgm:pt modelId="{AA41796A-37F0-4D53-89CC-C3A5A038ABB4}" type="pres">
      <dgm:prSet presAssocID="{B28C892A-0B6B-4F10-A5FD-9261A1D89BE0}" presName="Name9" presStyleLbl="parChTrans1D2" presStyleIdx="2" presStyleCnt="4"/>
      <dgm:spPr/>
    </dgm:pt>
    <dgm:pt modelId="{EAA74005-5431-47B7-8CF4-98CA1E0BEB62}" type="pres">
      <dgm:prSet presAssocID="{B28C892A-0B6B-4F10-A5FD-9261A1D89BE0}" presName="connTx" presStyleLbl="parChTrans1D2" presStyleIdx="2" presStyleCnt="4"/>
      <dgm:spPr/>
    </dgm:pt>
    <dgm:pt modelId="{73EC8BDB-D8E6-496C-95A8-C96EC23338CC}" type="pres">
      <dgm:prSet presAssocID="{E6A96D08-F697-4BE5-8E6B-920C76D320F2}" presName="node" presStyleLbl="node1" presStyleIdx="2" presStyleCnt="4" custScaleX="133272" custScaleY="119473" custRadScaleRad="119402">
        <dgm:presLayoutVars>
          <dgm:bulletEnabled val="1"/>
        </dgm:presLayoutVars>
      </dgm:prSet>
      <dgm:spPr/>
    </dgm:pt>
    <dgm:pt modelId="{859A9171-9E6B-413C-AFD8-B8538D90E2DF}" type="pres">
      <dgm:prSet presAssocID="{F41C2CA7-484F-4C06-A82F-8389AD8FB70C}" presName="Name9" presStyleLbl="parChTrans1D2" presStyleIdx="3" presStyleCnt="4"/>
      <dgm:spPr/>
    </dgm:pt>
    <dgm:pt modelId="{ED718DC5-B444-40E2-8BF5-2E4C3B0EF28C}" type="pres">
      <dgm:prSet presAssocID="{F41C2CA7-484F-4C06-A82F-8389AD8FB70C}" presName="connTx" presStyleLbl="parChTrans1D2" presStyleIdx="3" presStyleCnt="4"/>
      <dgm:spPr/>
    </dgm:pt>
    <dgm:pt modelId="{A364A14D-53D4-4ACE-A517-E760F24CBF8B}" type="pres">
      <dgm:prSet presAssocID="{A529F7DC-1F00-4408-AC72-00EA37146E86}" presName="node" presStyleLbl="node1" presStyleIdx="3" presStyleCnt="4" custScaleX="131982" custScaleY="127510" custRadScaleRad="113581">
        <dgm:presLayoutVars>
          <dgm:bulletEnabled val="1"/>
        </dgm:presLayoutVars>
      </dgm:prSet>
      <dgm:spPr/>
    </dgm:pt>
  </dgm:ptLst>
  <dgm:cxnLst>
    <dgm:cxn modelId="{734F2303-CB04-405C-AB9A-F4DEF1050904}" srcId="{9075D081-E075-4468-8DF4-F48DB9CDCA91}" destId="{7846832A-CE06-4B2F-8704-043DBEAF0B62}" srcOrd="1" destOrd="0" parTransId="{8DAE094A-5C77-46C0-8F33-E5AE3EE454D2}" sibTransId="{22CED448-8864-47DE-99C9-AA8C5D66B99C}"/>
    <dgm:cxn modelId="{17FB4F18-7C81-43F9-9BF9-C2E40E72D285}" type="presOf" srcId="{F41C2CA7-484F-4C06-A82F-8389AD8FB70C}" destId="{859A9171-9E6B-413C-AFD8-B8538D90E2DF}" srcOrd="0" destOrd="0" presId="urn:microsoft.com/office/officeart/2005/8/layout/radial1"/>
    <dgm:cxn modelId="{7231A01B-C420-4618-8B9E-A5302803FDFC}" srcId="{9075D081-E075-4468-8DF4-F48DB9CDCA91}" destId="{E6A96D08-F697-4BE5-8E6B-920C76D320F2}" srcOrd="2" destOrd="0" parTransId="{B28C892A-0B6B-4F10-A5FD-9261A1D89BE0}" sibTransId="{179BEDBF-C3DC-4F03-A19D-E37AFCCE0FC0}"/>
    <dgm:cxn modelId="{E725921C-51CE-405E-B078-7E7FA63868E2}" type="presOf" srcId="{9075D081-E075-4468-8DF4-F48DB9CDCA91}" destId="{6B1937B8-4DF5-48E1-97CC-E7FA1486181B}" srcOrd="0" destOrd="0" presId="urn:microsoft.com/office/officeart/2005/8/layout/radial1"/>
    <dgm:cxn modelId="{B1CC352C-0362-4B42-A23E-E40974604635}" type="presOf" srcId="{F41C2CA7-484F-4C06-A82F-8389AD8FB70C}" destId="{ED718DC5-B444-40E2-8BF5-2E4C3B0EF28C}" srcOrd="1" destOrd="0" presId="urn:microsoft.com/office/officeart/2005/8/layout/radial1"/>
    <dgm:cxn modelId="{0559B134-43BB-4C4A-9120-4F015DD36D28}" srcId="{9075D081-E075-4468-8DF4-F48DB9CDCA91}" destId="{781E9C91-28E7-4348-A98C-E257414D4F99}" srcOrd="0" destOrd="0" parTransId="{80524312-7408-41C1-BCA8-3DE8045DFFEC}" sibTransId="{7DC8B5BA-FA3E-4A79-8A26-AAC9266B0A7B}"/>
    <dgm:cxn modelId="{4D8A393B-9EB3-47BD-A247-348EC67FBDAB}" type="presOf" srcId="{80524312-7408-41C1-BCA8-3DE8045DFFEC}" destId="{E28D3C8F-C7C7-4F7B-93AB-007658E80DC2}" srcOrd="1" destOrd="0" presId="urn:microsoft.com/office/officeart/2005/8/layout/radial1"/>
    <dgm:cxn modelId="{1A47C24A-DAD7-4798-89A7-94439ED15622}" type="presOf" srcId="{A529F7DC-1F00-4408-AC72-00EA37146E86}" destId="{A364A14D-53D4-4ACE-A517-E760F24CBF8B}" srcOrd="0" destOrd="0" presId="urn:microsoft.com/office/officeart/2005/8/layout/radial1"/>
    <dgm:cxn modelId="{B6DB754C-7F29-4D72-B7B0-3D68058C4225}" type="presOf" srcId="{8DAE094A-5C77-46C0-8F33-E5AE3EE454D2}" destId="{5B42AA3A-2EFF-42C4-BB23-94910491D84E}" srcOrd="1" destOrd="0" presId="urn:microsoft.com/office/officeart/2005/8/layout/radial1"/>
    <dgm:cxn modelId="{C374ED55-AEBA-4E9F-AEA9-D8AE89E2216A}" type="presOf" srcId="{781E9C91-28E7-4348-A98C-E257414D4F99}" destId="{B43CFFFA-0073-4292-8D4F-D5A78731C92A}" srcOrd="0" destOrd="0" presId="urn:microsoft.com/office/officeart/2005/8/layout/radial1"/>
    <dgm:cxn modelId="{82667D7B-B675-49B8-ABBE-A2DD25267E42}" type="presOf" srcId="{E6A96D08-F697-4BE5-8E6B-920C76D320F2}" destId="{73EC8BDB-D8E6-496C-95A8-C96EC23338CC}" srcOrd="0" destOrd="0" presId="urn:microsoft.com/office/officeart/2005/8/layout/radial1"/>
    <dgm:cxn modelId="{96EFBC81-0E25-4187-A66C-BDDCB264112A}" type="presOf" srcId="{80524312-7408-41C1-BCA8-3DE8045DFFEC}" destId="{F6FE4770-337F-4477-924A-5A4294D38446}" srcOrd="0" destOrd="0" presId="urn:microsoft.com/office/officeart/2005/8/layout/radial1"/>
    <dgm:cxn modelId="{FAB62188-31BB-4112-9C94-86439F2696A3}" type="presOf" srcId="{904A9F1B-0028-41D3-BFEE-29E06F9F18D9}" destId="{91143244-AF7F-48B2-844C-FF83F231C45E}" srcOrd="0" destOrd="0" presId="urn:microsoft.com/office/officeart/2005/8/layout/radial1"/>
    <dgm:cxn modelId="{45871CAB-9724-425B-9D7D-8B2956BD69E0}" type="presOf" srcId="{7846832A-CE06-4B2F-8704-043DBEAF0B62}" destId="{B721B2F2-1FA1-4F43-B923-BECCB5C99C85}" srcOrd="0" destOrd="0" presId="urn:microsoft.com/office/officeart/2005/8/layout/radial1"/>
    <dgm:cxn modelId="{5A8F14C7-7866-428E-87E9-60EE18E5E9EC}" srcId="{9075D081-E075-4468-8DF4-F48DB9CDCA91}" destId="{A529F7DC-1F00-4408-AC72-00EA37146E86}" srcOrd="3" destOrd="0" parTransId="{F41C2CA7-484F-4C06-A82F-8389AD8FB70C}" sibTransId="{D4D22A94-39AB-460C-8864-092EABBBD46C}"/>
    <dgm:cxn modelId="{AC7219D2-3E83-4008-AB5E-D19A71C00531}" type="presOf" srcId="{8DAE094A-5C77-46C0-8F33-E5AE3EE454D2}" destId="{37F55225-77C0-49F3-AB07-369BD440BCED}" srcOrd="0" destOrd="0" presId="urn:microsoft.com/office/officeart/2005/8/layout/radial1"/>
    <dgm:cxn modelId="{C8240BE3-28EF-4FD1-BB1E-76A5EBDB879A}" type="presOf" srcId="{B28C892A-0B6B-4F10-A5FD-9261A1D89BE0}" destId="{AA41796A-37F0-4D53-89CC-C3A5A038ABB4}" srcOrd="0" destOrd="0" presId="urn:microsoft.com/office/officeart/2005/8/layout/radial1"/>
    <dgm:cxn modelId="{9479C8E7-D83F-4CA8-A709-1437A3BC3B73}" srcId="{904A9F1B-0028-41D3-BFEE-29E06F9F18D9}" destId="{9075D081-E075-4468-8DF4-F48DB9CDCA91}" srcOrd="0" destOrd="0" parTransId="{1F727E8B-A04D-4FA4-8B7C-7F909072F34E}" sibTransId="{A7DC67AA-B696-4C8D-9FF7-A314DBEBE663}"/>
    <dgm:cxn modelId="{F65598EB-82E1-4312-9D10-EE2F935DA957}" type="presOf" srcId="{B28C892A-0B6B-4F10-A5FD-9261A1D89BE0}" destId="{EAA74005-5431-47B7-8CF4-98CA1E0BEB62}" srcOrd="1" destOrd="0" presId="urn:microsoft.com/office/officeart/2005/8/layout/radial1"/>
    <dgm:cxn modelId="{33446AEC-172D-41B3-A305-8EF732B53F68}" type="presParOf" srcId="{91143244-AF7F-48B2-844C-FF83F231C45E}" destId="{6B1937B8-4DF5-48E1-97CC-E7FA1486181B}" srcOrd="0" destOrd="0" presId="urn:microsoft.com/office/officeart/2005/8/layout/radial1"/>
    <dgm:cxn modelId="{FFBDF9B8-F334-43F4-ACE9-4AD932A253A2}" type="presParOf" srcId="{91143244-AF7F-48B2-844C-FF83F231C45E}" destId="{F6FE4770-337F-4477-924A-5A4294D38446}" srcOrd="1" destOrd="0" presId="urn:microsoft.com/office/officeart/2005/8/layout/radial1"/>
    <dgm:cxn modelId="{69D323EB-9657-4797-93EB-231036CACE17}" type="presParOf" srcId="{F6FE4770-337F-4477-924A-5A4294D38446}" destId="{E28D3C8F-C7C7-4F7B-93AB-007658E80DC2}" srcOrd="0" destOrd="0" presId="urn:microsoft.com/office/officeart/2005/8/layout/radial1"/>
    <dgm:cxn modelId="{74BB3657-FF29-4722-8AA9-50B11A7CD593}" type="presParOf" srcId="{91143244-AF7F-48B2-844C-FF83F231C45E}" destId="{B43CFFFA-0073-4292-8D4F-D5A78731C92A}" srcOrd="2" destOrd="0" presId="urn:microsoft.com/office/officeart/2005/8/layout/radial1"/>
    <dgm:cxn modelId="{749FA772-503C-4166-AABC-83EA3E22D34F}" type="presParOf" srcId="{91143244-AF7F-48B2-844C-FF83F231C45E}" destId="{37F55225-77C0-49F3-AB07-369BD440BCED}" srcOrd="3" destOrd="0" presId="urn:microsoft.com/office/officeart/2005/8/layout/radial1"/>
    <dgm:cxn modelId="{FCBFA4A1-B906-46B6-91B6-64DE6A9ED2DC}" type="presParOf" srcId="{37F55225-77C0-49F3-AB07-369BD440BCED}" destId="{5B42AA3A-2EFF-42C4-BB23-94910491D84E}" srcOrd="0" destOrd="0" presId="urn:microsoft.com/office/officeart/2005/8/layout/radial1"/>
    <dgm:cxn modelId="{F2A38AB6-2C80-4C07-82F4-37A01B0C9F19}" type="presParOf" srcId="{91143244-AF7F-48B2-844C-FF83F231C45E}" destId="{B721B2F2-1FA1-4F43-B923-BECCB5C99C85}" srcOrd="4" destOrd="0" presId="urn:microsoft.com/office/officeart/2005/8/layout/radial1"/>
    <dgm:cxn modelId="{D945B8FC-5633-43FA-998D-54585F2F08E0}" type="presParOf" srcId="{91143244-AF7F-48B2-844C-FF83F231C45E}" destId="{AA41796A-37F0-4D53-89CC-C3A5A038ABB4}" srcOrd="5" destOrd="0" presId="urn:microsoft.com/office/officeart/2005/8/layout/radial1"/>
    <dgm:cxn modelId="{0E43A710-C80D-4DB5-828A-BEEE301ED47C}" type="presParOf" srcId="{AA41796A-37F0-4D53-89CC-C3A5A038ABB4}" destId="{EAA74005-5431-47B7-8CF4-98CA1E0BEB62}" srcOrd="0" destOrd="0" presId="urn:microsoft.com/office/officeart/2005/8/layout/radial1"/>
    <dgm:cxn modelId="{DC1DC06C-D592-48B6-9A77-7045B451D71B}" type="presParOf" srcId="{91143244-AF7F-48B2-844C-FF83F231C45E}" destId="{73EC8BDB-D8E6-496C-95A8-C96EC23338CC}" srcOrd="6" destOrd="0" presId="urn:microsoft.com/office/officeart/2005/8/layout/radial1"/>
    <dgm:cxn modelId="{47102164-7957-4B4D-B127-CDEEAEBD9CC6}" type="presParOf" srcId="{91143244-AF7F-48B2-844C-FF83F231C45E}" destId="{859A9171-9E6B-413C-AFD8-B8538D90E2DF}" srcOrd="7" destOrd="0" presId="urn:microsoft.com/office/officeart/2005/8/layout/radial1"/>
    <dgm:cxn modelId="{8C9A2DD2-66F5-45DD-AD13-1FCD4B4052B4}" type="presParOf" srcId="{859A9171-9E6B-413C-AFD8-B8538D90E2DF}" destId="{ED718DC5-B444-40E2-8BF5-2E4C3B0EF28C}" srcOrd="0" destOrd="0" presId="urn:microsoft.com/office/officeart/2005/8/layout/radial1"/>
    <dgm:cxn modelId="{888CC274-FC45-4959-B774-72E46F99C11F}" type="presParOf" srcId="{91143244-AF7F-48B2-844C-FF83F231C45E}" destId="{A364A14D-53D4-4ACE-A517-E760F24CBF8B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37B8-4DF5-48E1-97CC-E7FA1486181B}">
      <dsp:nvSpPr>
        <dsp:cNvPr id="0" name=""/>
        <dsp:cNvSpPr/>
      </dsp:nvSpPr>
      <dsp:spPr>
        <a:xfrm>
          <a:off x="1945696" y="1178005"/>
          <a:ext cx="1332228" cy="12857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Resiliency Hub </a:t>
          </a:r>
          <a:endParaRPr lang="en-PR" sz="1500" kern="1200" dirty="0"/>
        </a:p>
      </dsp:txBody>
      <dsp:txXfrm>
        <a:off x="2140796" y="1366295"/>
        <a:ext cx="942028" cy="909147"/>
      </dsp:txXfrm>
    </dsp:sp>
    <dsp:sp modelId="{F6FE4770-337F-4477-924A-5A4294D38446}">
      <dsp:nvSpPr>
        <dsp:cNvPr id="0" name=""/>
        <dsp:cNvSpPr/>
      </dsp:nvSpPr>
      <dsp:spPr>
        <a:xfrm rot="16115681">
          <a:off x="2544484" y="1110346"/>
          <a:ext cx="100651" cy="35055"/>
        </a:xfrm>
        <a:custGeom>
          <a:avLst/>
          <a:gdLst/>
          <a:ahLst/>
          <a:cxnLst/>
          <a:rect l="0" t="0" r="0" b="0"/>
          <a:pathLst>
            <a:path>
              <a:moveTo>
                <a:pt x="0" y="17527"/>
              </a:moveTo>
              <a:lnTo>
                <a:pt x="100651" y="17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R" sz="500" kern="1200"/>
        </a:p>
      </dsp:txBody>
      <dsp:txXfrm rot="10800000">
        <a:off x="2592293" y="1125358"/>
        <a:ext cx="5032" cy="5032"/>
      </dsp:txXfrm>
    </dsp:sp>
    <dsp:sp modelId="{B43CFFFA-0073-4292-8D4F-D5A78731C92A}">
      <dsp:nvSpPr>
        <dsp:cNvPr id="0" name=""/>
        <dsp:cNvSpPr/>
      </dsp:nvSpPr>
      <dsp:spPr>
        <a:xfrm>
          <a:off x="1930110" y="-69094"/>
          <a:ext cx="1298804" cy="11467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Individual Homes</a:t>
          </a:r>
          <a:endParaRPr lang="en-PR" sz="800" kern="1200" dirty="0"/>
        </a:p>
      </dsp:txBody>
      <dsp:txXfrm>
        <a:off x="2120315" y="98850"/>
        <a:ext cx="918394" cy="810905"/>
      </dsp:txXfrm>
    </dsp:sp>
    <dsp:sp modelId="{37F55225-77C0-49F3-AB07-369BD440BCED}">
      <dsp:nvSpPr>
        <dsp:cNvPr id="0" name=""/>
        <dsp:cNvSpPr/>
      </dsp:nvSpPr>
      <dsp:spPr>
        <a:xfrm rot="21561930">
          <a:off x="3277873" y="1794661"/>
          <a:ext cx="235426" cy="35055"/>
        </a:xfrm>
        <a:custGeom>
          <a:avLst/>
          <a:gdLst/>
          <a:ahLst/>
          <a:cxnLst/>
          <a:rect l="0" t="0" r="0" b="0"/>
          <a:pathLst>
            <a:path>
              <a:moveTo>
                <a:pt x="0" y="17527"/>
              </a:moveTo>
              <a:lnTo>
                <a:pt x="235426" y="17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R" sz="500" kern="1200"/>
        </a:p>
      </dsp:txBody>
      <dsp:txXfrm>
        <a:off x="3389701" y="1806303"/>
        <a:ext cx="11771" cy="11771"/>
      </dsp:txXfrm>
    </dsp:sp>
    <dsp:sp modelId="{B721B2F2-1FA1-4F43-B923-BECCB5C99C85}">
      <dsp:nvSpPr>
        <dsp:cNvPr id="0" name=""/>
        <dsp:cNvSpPr/>
      </dsp:nvSpPr>
      <dsp:spPr>
        <a:xfrm>
          <a:off x="3513248" y="1208823"/>
          <a:ext cx="1273015" cy="119002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School/Hospital</a:t>
          </a:r>
          <a:endParaRPr lang="en-PR" sz="800" kern="1200" dirty="0"/>
        </a:p>
      </dsp:txBody>
      <dsp:txXfrm>
        <a:off x="3699677" y="1383098"/>
        <a:ext cx="900157" cy="841476"/>
      </dsp:txXfrm>
    </dsp:sp>
    <dsp:sp modelId="{AA41796A-37F0-4D53-89CC-C3A5A038ABB4}">
      <dsp:nvSpPr>
        <dsp:cNvPr id="0" name=""/>
        <dsp:cNvSpPr/>
      </dsp:nvSpPr>
      <dsp:spPr>
        <a:xfrm rot="5400000">
          <a:off x="2577021" y="2480993"/>
          <a:ext cx="69577" cy="35055"/>
        </a:xfrm>
        <a:custGeom>
          <a:avLst/>
          <a:gdLst/>
          <a:ahLst/>
          <a:cxnLst/>
          <a:rect l="0" t="0" r="0" b="0"/>
          <a:pathLst>
            <a:path>
              <a:moveTo>
                <a:pt x="0" y="17527"/>
              </a:moveTo>
              <a:lnTo>
                <a:pt x="69577" y="17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R" sz="500" kern="1200"/>
        </a:p>
      </dsp:txBody>
      <dsp:txXfrm>
        <a:off x="2610071" y="2496782"/>
        <a:ext cx="3478" cy="3478"/>
      </dsp:txXfrm>
    </dsp:sp>
    <dsp:sp modelId="{73EC8BDB-D8E6-496C-95A8-C96EC23338CC}">
      <dsp:nvSpPr>
        <dsp:cNvPr id="0" name=""/>
        <dsp:cNvSpPr/>
      </dsp:nvSpPr>
      <dsp:spPr>
        <a:xfrm>
          <a:off x="1937909" y="2533310"/>
          <a:ext cx="1347802" cy="12082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Essential Businesses </a:t>
          </a:r>
          <a:endParaRPr lang="en-PR" sz="800" kern="1200" dirty="0"/>
        </a:p>
      </dsp:txBody>
      <dsp:txXfrm>
        <a:off x="2135290" y="2710254"/>
        <a:ext cx="953040" cy="854362"/>
      </dsp:txXfrm>
    </dsp:sp>
    <dsp:sp modelId="{859A9171-9E6B-413C-AFD8-B8538D90E2DF}">
      <dsp:nvSpPr>
        <dsp:cNvPr id="0" name=""/>
        <dsp:cNvSpPr/>
      </dsp:nvSpPr>
      <dsp:spPr>
        <a:xfrm rot="10800000">
          <a:off x="1783818" y="1803341"/>
          <a:ext cx="161877" cy="35055"/>
        </a:xfrm>
        <a:custGeom>
          <a:avLst/>
          <a:gdLst/>
          <a:ahLst/>
          <a:cxnLst/>
          <a:rect l="0" t="0" r="0" b="0"/>
          <a:pathLst>
            <a:path>
              <a:moveTo>
                <a:pt x="0" y="17527"/>
              </a:moveTo>
              <a:lnTo>
                <a:pt x="161877" y="17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R" sz="500" kern="1200"/>
        </a:p>
      </dsp:txBody>
      <dsp:txXfrm rot="10800000">
        <a:off x="1860710" y="1816822"/>
        <a:ext cx="8093" cy="8093"/>
      </dsp:txXfrm>
    </dsp:sp>
    <dsp:sp modelId="{A364A14D-53D4-4ACE-A517-E760F24CBF8B}">
      <dsp:nvSpPr>
        <dsp:cNvPr id="0" name=""/>
        <dsp:cNvSpPr/>
      </dsp:nvSpPr>
      <dsp:spPr>
        <a:xfrm>
          <a:off x="449062" y="1176103"/>
          <a:ext cx="1334756" cy="12895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Gov./Agencies</a:t>
          </a:r>
          <a:endParaRPr lang="en-PR" sz="800" kern="1200" dirty="0"/>
        </a:p>
      </dsp:txBody>
      <dsp:txXfrm>
        <a:off x="644532" y="1364950"/>
        <a:ext cx="943816" cy="911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a28c31e8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2a28c31e8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c78efbe02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1ec78efbe02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Stress that we are a non-profit unaffiliated with any company or product that relies entirely upon community engagement and involvement</a:t>
            </a:r>
          </a:p>
          <a:p>
            <a:endParaRPr lang="en-US" dirty="0"/>
          </a:p>
          <a:p>
            <a:r>
              <a:rPr lang="en-US" dirty="0"/>
              <a:t>Brief overview of state program work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Objectives for Solar United Neighbors of STATE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Brief overview of national work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Organized 180 solar co-ops since founding in 2007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3,600 homes and business have gone solar through co-ops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Educated tens of thousands about solar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Almost 28 MW of installed capacity through solar co-ops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5A57-23E6-F44C-819E-30756EF6A2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2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ec78efbe0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ec78efbe0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c78efbe02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ec78efbe02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ec78efbe02_5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ec78efbe02_5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ec78efbe02_5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ec78efbe02_5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ec78efbe0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ec78efbe0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ec78efbe0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ec78efbe0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36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ec78efbe0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ec78efbe0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60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046" y="1200151"/>
            <a:ext cx="7772400" cy="14097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7" y="4772695"/>
            <a:ext cx="2133079" cy="27375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dobeStock_65254880.jpeg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86420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8600"/>
            <a:ext cx="4191000" cy="361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8" name="Picture 7" descr="SUN-logo-horizontal-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337" y="4695882"/>
            <a:ext cx="2478902" cy="3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99" name="Google Shape;9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925" y="265219"/>
            <a:ext cx="1716112" cy="5963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4"/>
          <p:cNvSpPr txBox="1"/>
          <p:nvPr/>
        </p:nvSpPr>
        <p:spPr>
          <a:xfrm>
            <a:off x="294225" y="1057850"/>
            <a:ext cx="3530700" cy="309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3500" dirty="0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Solar United Neighbors Puerto Rico – Nuestra Se</a:t>
            </a:r>
            <a:r>
              <a:rPr lang="es-PR" sz="3500" dirty="0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ñ</a:t>
            </a:r>
            <a:r>
              <a:rPr lang="en" sz="3500" dirty="0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ora del Carmen Resiliency Hub</a:t>
            </a:r>
            <a:endParaRPr sz="3500" dirty="0">
              <a:solidFill>
                <a:schemeClr val="lt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pic>
        <p:nvPicPr>
          <p:cNvPr id="101" name="Google Shape;101;p24"/>
          <p:cNvPicPr preferRelativeResize="0"/>
          <p:nvPr/>
        </p:nvPicPr>
        <p:blipFill rotWithShape="1">
          <a:blip r:embed="rId4">
            <a:alphaModFix/>
          </a:blip>
          <a:srcRect r="5303" b="8138"/>
          <a:stretch/>
        </p:blipFill>
        <p:spPr>
          <a:xfrm>
            <a:off x="4506625" y="1040687"/>
            <a:ext cx="4499349" cy="30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4"/>
          <p:cNvSpPr txBox="1"/>
          <p:nvPr/>
        </p:nvSpPr>
        <p:spPr>
          <a:xfrm>
            <a:off x="896875" y="4478050"/>
            <a:ext cx="67782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David Ortiz,  3/14/24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24"/>
          <p:cNvSpPr txBox="1"/>
          <p:nvPr/>
        </p:nvSpPr>
        <p:spPr>
          <a:xfrm>
            <a:off x="5426825" y="4048300"/>
            <a:ext cx="33999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1,000 miles southeast of Miami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4118" y="265218"/>
            <a:ext cx="2884448" cy="136285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 txBox="1"/>
          <p:nvPr/>
        </p:nvSpPr>
        <p:spPr>
          <a:xfrm>
            <a:off x="0" y="2236950"/>
            <a:ext cx="9144000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3500" dirty="0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¡Gracias</a:t>
            </a:r>
            <a:r>
              <a:rPr lang="en" sz="3500" b="0" i="0" u="none" strike="noStrike" cap="none" dirty="0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!</a:t>
            </a:r>
            <a:endParaRPr sz="3500" b="0" i="0" u="none" strike="noStrike" cap="none" dirty="0">
              <a:solidFill>
                <a:schemeClr val="lt1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lang="en-US" sz="3500" dirty="0">
              <a:solidFill>
                <a:schemeClr val="lt1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3500" dirty="0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David Ortiz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3500" dirty="0">
                <a:solidFill>
                  <a:schemeClr val="lt1"/>
                </a:solidFill>
                <a:latin typeface="Calistoga"/>
                <a:ea typeface="Calistoga"/>
                <a:cs typeface="Calistoga"/>
                <a:sym typeface="Calistoga"/>
              </a:rPr>
              <a:t>dortiz@solarunitedneighbors.org</a:t>
            </a:r>
            <a:endParaRPr sz="3500" dirty="0">
              <a:solidFill>
                <a:schemeClr val="lt1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3500" b="0" i="0" u="none" strike="noStrike" cap="none" dirty="0">
              <a:solidFill>
                <a:schemeClr val="lt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719" y="3590587"/>
            <a:ext cx="4761584" cy="15529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5116" y="3571908"/>
            <a:ext cx="2075884" cy="157451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720" y="0"/>
            <a:ext cx="1463641" cy="1544633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75" y="-2926"/>
            <a:ext cx="3755857" cy="15475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066604" y="1581696"/>
            <a:ext cx="936512" cy="19678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659" y="1586250"/>
            <a:ext cx="920254" cy="19749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05C9EA-9D7B-3B4E-9D3C-385A4500A9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049"/>
          <a:stretch/>
        </p:blipFill>
        <p:spPr>
          <a:xfrm>
            <a:off x="2123845" y="1593320"/>
            <a:ext cx="920255" cy="90310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3C6EF2-944E-AA47-9B8B-0E3F1B33DA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21" r="552"/>
          <a:stretch/>
        </p:blipFill>
        <p:spPr>
          <a:xfrm>
            <a:off x="6259066" y="1577811"/>
            <a:ext cx="795915" cy="9256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E838DB-F630-604D-B4CF-5C12EBED941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52"/>
          <a:stretch/>
        </p:blipFill>
        <p:spPr>
          <a:xfrm>
            <a:off x="2123845" y="2417248"/>
            <a:ext cx="931036" cy="11439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92E93F-BE09-DE4A-BB97-3A4555A4F27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17"/>
          <a:stretch/>
        </p:blipFill>
        <p:spPr>
          <a:xfrm>
            <a:off x="6259066" y="2539129"/>
            <a:ext cx="795915" cy="10104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 descr="AdobeStock_65254880.jpeg">
            <a:extLst>
              <a:ext uri="{FF2B5EF4-FFF2-40B4-BE49-F238E27FC236}">
                <a16:creationId xmlns:a16="http://schemas.microsoft.com/office/drawing/2014/main" id="{D2CE8837-7341-4C4A-8739-A12B512D02C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505" y="1574029"/>
            <a:ext cx="3172973" cy="196787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8273" y="1433311"/>
            <a:ext cx="2985899" cy="1967873"/>
          </a:xfrm>
        </p:spPr>
        <p:txBody>
          <a:bodyPr>
            <a:noAutofit/>
          </a:bodyPr>
          <a:lstStyle/>
          <a:p>
            <a:pPr marL="257175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Non-</a:t>
            </a: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profit</a:t>
            </a: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organization</a:t>
            </a: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:</a:t>
            </a:r>
          </a:p>
          <a:p>
            <a:pPr marL="600041" lvl="1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Helps</a:t>
            </a: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people</a:t>
            </a: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join</a:t>
            </a: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together</a:t>
            </a:r>
            <a:endParaRPr lang="es-PR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600041" lvl="1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Go</a:t>
            </a: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 Solar</a:t>
            </a:r>
          </a:p>
          <a:p>
            <a:pPr marL="600041" lvl="1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Fight</a:t>
            </a: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s-PR" b="1" dirty="0">
                <a:solidFill>
                  <a:schemeClr val="bg1"/>
                </a:solidFill>
                <a:latin typeface="Calibri"/>
                <a:cs typeface="Calibri"/>
              </a:rPr>
              <a:t> Energy </a:t>
            </a:r>
            <a:r>
              <a:rPr lang="es-PR" b="1" dirty="0" err="1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endParaRPr lang="es-PR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PR" sz="1750" b="1" dirty="0">
                <a:solidFill>
                  <a:schemeClr val="bg1"/>
                </a:solidFill>
                <a:latin typeface="Calibri"/>
                <a:cs typeface="Calibri"/>
              </a:rPr>
              <a:t>11 </a:t>
            </a:r>
            <a:r>
              <a:rPr lang="es-PR" sz="1750" b="1" dirty="0" err="1">
                <a:solidFill>
                  <a:schemeClr val="bg1"/>
                </a:solidFill>
                <a:latin typeface="Calibri"/>
                <a:cs typeface="Calibri"/>
              </a:rPr>
              <a:t>states</a:t>
            </a:r>
            <a:r>
              <a:rPr lang="es-PR" sz="1750" b="1" dirty="0">
                <a:solidFill>
                  <a:schemeClr val="bg1"/>
                </a:solidFill>
                <a:latin typeface="Calibri"/>
                <a:cs typeface="Calibri"/>
              </a:rPr>
              <a:t> Washington, DC and Puerto Rico</a:t>
            </a:r>
          </a:p>
        </p:txBody>
      </p:sp>
      <p:pic>
        <p:nvPicPr>
          <p:cNvPr id="10" name="Picture 9" descr="A person standing on a roof&#10;&#10;Description automatically generated with medium confidence">
            <a:extLst>
              <a:ext uri="{FF2B5EF4-FFF2-40B4-BE49-F238E27FC236}">
                <a16:creationId xmlns:a16="http://schemas.microsoft.com/office/drawing/2014/main" id="{9D7AAFD3-D10F-BC23-BD69-555B4B46A9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6070" y="-30632"/>
            <a:ext cx="1627046" cy="161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4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ctrTitle"/>
          </p:nvPr>
        </p:nvSpPr>
        <p:spPr>
          <a:xfrm>
            <a:off x="311700" y="253775"/>
            <a:ext cx="8520600" cy="8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SUN's Work Success Stories in Puerto Rico</a:t>
            </a:r>
            <a:endParaRPr sz="3400">
              <a:solidFill>
                <a:srgbClr val="EA812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16" name="Google Shape;116;p26"/>
          <p:cNvSpPr txBox="1">
            <a:spLocks noGrp="1"/>
          </p:cNvSpPr>
          <p:nvPr>
            <p:ph type="subTitle" idx="1"/>
          </p:nvPr>
        </p:nvSpPr>
        <p:spPr>
          <a:xfrm>
            <a:off x="279450" y="1090175"/>
            <a:ext cx="8585100" cy="28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 b="1" dirty="0"/>
              <a:t>Go solar</a:t>
            </a:r>
            <a:endParaRPr sz="1800" b="1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–"/>
            </a:pPr>
            <a:r>
              <a:rPr lang="en" sz="1750" dirty="0"/>
              <a:t>Launched three solar co-ops:</a:t>
            </a:r>
            <a:endParaRPr sz="1750" dirty="0"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750" dirty="0"/>
              <a:t>University gardens 2020</a:t>
            </a:r>
            <a:endParaRPr sz="1750" dirty="0"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750" dirty="0"/>
              <a:t>Rio Piedras 2022 </a:t>
            </a: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750" dirty="0"/>
              <a:t>El Conquistador 2023 </a:t>
            </a:r>
            <a:endParaRPr sz="1750" dirty="0"/>
          </a:p>
          <a:p>
            <a:pPr lvl="2" indent="-342900" algn="l">
              <a:buClr>
                <a:schemeClr val="dk1"/>
              </a:buClr>
              <a:buSzPts val="1800"/>
              <a:buFont typeface="Arial"/>
              <a:buChar char="•"/>
            </a:pPr>
            <a:r>
              <a:rPr lang="es-PR" sz="1750" dirty="0"/>
              <a:t>LMI CDBG MIT solar </a:t>
            </a:r>
            <a:r>
              <a:rPr lang="es-PR" sz="1750" dirty="0" err="1"/>
              <a:t>Vouchers</a:t>
            </a:r>
            <a:endParaRPr lang="en" sz="1750" dirty="0"/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endParaRPr lang="en" sz="1800" b="1" dirty="0"/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 b="1" dirty="0"/>
              <a:t>Resiliency Hubs proyects</a:t>
            </a:r>
            <a:endParaRPr sz="1800" b="1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750" dirty="0"/>
              <a:t>Cataño Church project</a:t>
            </a:r>
            <a:endParaRPr sz="1750" dirty="0"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50" dirty="0"/>
              <a:t>Parroquia N.S. del Carmen</a:t>
            </a:r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50" dirty="0"/>
          </a:p>
          <a:p>
            <a: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750" dirty="0"/>
              <a:t>Centro Buen Pastor </a:t>
            </a:r>
          </a:p>
          <a:p>
            <a:pPr marL="1314450" lvl="2" indent="-285750" algn="l">
              <a:spcBef>
                <a:spcPts val="36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750" dirty="0"/>
              <a:t>Solar Village Project/</a:t>
            </a:r>
          </a:p>
          <a:p>
            <a:pPr marL="1028700" lvl="2" indent="0" algn="l">
              <a:spcBef>
                <a:spcPts val="360"/>
              </a:spcBef>
              <a:buClr>
                <a:schemeClr val="dk1"/>
              </a:buClr>
              <a:buSzPts val="1800"/>
            </a:pPr>
            <a:r>
              <a:rPr lang="en" sz="1750" dirty="0"/>
              <a:t>	Planet Solar</a:t>
            </a:r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0650" y="1612175"/>
            <a:ext cx="2356925" cy="17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0650" y="3426583"/>
            <a:ext cx="2289250" cy="1716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400" y="3738150"/>
            <a:ext cx="2289250" cy="1405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ctrTitle"/>
          </p:nvPr>
        </p:nvSpPr>
        <p:spPr>
          <a:xfrm>
            <a:off x="311700" y="253775"/>
            <a:ext cx="8520600" cy="8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SUN's Work Success Stories in Puerto Rico Cont.</a:t>
            </a:r>
            <a:endParaRPr sz="3400">
              <a:solidFill>
                <a:srgbClr val="EA812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25" name="Google Shape;125;p27"/>
          <p:cNvSpPr txBox="1">
            <a:spLocks noGrp="1"/>
          </p:cNvSpPr>
          <p:nvPr>
            <p:ph type="subTitle" idx="1"/>
          </p:nvPr>
        </p:nvSpPr>
        <p:spPr>
          <a:xfrm>
            <a:off x="279450" y="1090175"/>
            <a:ext cx="8585100" cy="28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 b="1" dirty="0"/>
              <a:t>Join Together:</a:t>
            </a:r>
            <a:endParaRPr sz="1800" b="1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dirty="0"/>
              <a:t>Encuentro Energético event 2023 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dirty="0"/>
              <a:t>Vecinos Unidos por </a:t>
            </a:r>
            <a:endParaRPr sz="1800" dirty="0"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dirty="0"/>
              <a:t>la Energía Solar event 2023 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>
                <a:solidFill>
                  <a:schemeClr val="dk2"/>
                </a:solidFill>
              </a:rPr>
              <a:t>FL &amp; PR meetings (connecting Diaspora)</a:t>
            </a:r>
          </a:p>
          <a:p>
            <a:pPr marL="457200" marR="0" lvl="0" indent="-3365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endParaRPr lang="en-US" sz="1700" b="1" dirty="0"/>
          </a:p>
          <a:p>
            <a:pPr marL="457200" marR="0" lvl="0" indent="-3365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b="1" dirty="0"/>
              <a:t>Fight for Energy rights:</a:t>
            </a: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n-US" sz="1700" dirty="0"/>
              <a:t>2022 SUN role in passing $1 Billion Dollar </a:t>
            </a:r>
          </a:p>
          <a:p>
            <a:pPr marL="57785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r>
              <a:rPr lang="en-US" sz="1700" dirty="0"/>
              <a:t>DOE PR Energy Resilience Fund, part of an Omnibus bill</a:t>
            </a:r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dirty="0"/>
              <a:t>Microgrid grant in partnership with </a:t>
            </a:r>
            <a:r>
              <a:rPr lang="en-US" sz="1700" dirty="0" err="1"/>
              <a:t>EarthSpark</a:t>
            </a:r>
            <a:endParaRPr lang="en-US" sz="1700" dirty="0"/>
          </a:p>
          <a:p>
            <a:pPr marL="10350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r>
              <a:rPr lang="en-US" sz="1700" dirty="0"/>
              <a:t>	/La </a:t>
            </a:r>
            <a:r>
              <a:rPr lang="en-US" sz="1700" dirty="0" err="1"/>
              <a:t>Asociacion</a:t>
            </a:r>
            <a:r>
              <a:rPr lang="en-US" sz="1700" dirty="0"/>
              <a:t> La Margarita/</a:t>
            </a:r>
          </a:p>
          <a:p>
            <a:pPr marL="10350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r>
              <a:rPr lang="en-US" sz="1700" dirty="0"/>
              <a:t>		La Margarita </a:t>
            </a:r>
            <a:r>
              <a:rPr lang="en-US" sz="1700" dirty="0" err="1"/>
              <a:t>Abeyno</a:t>
            </a:r>
            <a:r>
              <a:rPr lang="en-US" sz="1700" dirty="0"/>
              <a:t> Coop</a:t>
            </a: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n-US" sz="1700" dirty="0"/>
              <a:t>Passed NEM extension bill P.S. 1064 on January 2024</a:t>
            </a:r>
            <a:endParaRPr lang="en-US" sz="17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dirty="0"/>
          </a:p>
          <a:p>
            <a:pPr marL="4572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0862" y="3106218"/>
            <a:ext cx="2543665" cy="189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0862" y="1011044"/>
            <a:ext cx="2543665" cy="2030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ctrTitle"/>
          </p:nvPr>
        </p:nvSpPr>
        <p:spPr>
          <a:xfrm>
            <a:off x="311700" y="253775"/>
            <a:ext cx="8520600" cy="8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Hurricane Maria</a:t>
            </a:r>
            <a:endParaRPr sz="3400" dirty="0">
              <a:solidFill>
                <a:srgbClr val="EA812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43" name="Google Shape;143;p29"/>
          <p:cNvSpPr txBox="1">
            <a:spLocks noGrp="1"/>
          </p:cNvSpPr>
          <p:nvPr>
            <p:ph type="subTitle" idx="1"/>
          </p:nvPr>
        </p:nvSpPr>
        <p:spPr>
          <a:xfrm>
            <a:off x="279450" y="1090175"/>
            <a:ext cx="8585100" cy="28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 b="1" dirty="0"/>
              <a:t>Hurricane Irma and Maria impacts on the island:</a:t>
            </a:r>
            <a:endParaRPr sz="1800" b="1" dirty="0"/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dirty="0"/>
              <a:t>Over 4,600 deaths</a:t>
            </a:r>
            <a:endParaRPr sz="1800" dirty="0"/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dirty="0"/>
              <a:t>People left w/o electricity from 3 months – 1 year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dirty="0"/>
              <a:t>People left w/o water 3 months – 6 months</a:t>
            </a:r>
            <a:endParaRPr sz="1800" dirty="0"/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dirty="0"/>
              <a:t>Flooding devestated many towns and Municipalities</a:t>
            </a:r>
            <a:endParaRPr sz="1800" dirty="0"/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dirty="0"/>
              <a:t>Many were left for months w/o access to food or drinking water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Over 90 billion dollars in damages</a:t>
            </a:r>
            <a:endParaRPr sz="1800" dirty="0"/>
          </a:p>
          <a:p>
            <a:pPr marL="13716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5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52273-F170-E07F-36CE-0FC776EED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66" y="3197842"/>
            <a:ext cx="2861690" cy="1826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62A27-6E86-6513-D988-BCCD6776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747" y="3212479"/>
            <a:ext cx="2416100" cy="1812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4D0A6-6009-47DC-243A-9F5B1BA9F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324" y="3214078"/>
            <a:ext cx="2416100" cy="18120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ctrTitle"/>
          </p:nvPr>
        </p:nvSpPr>
        <p:spPr>
          <a:xfrm>
            <a:off x="311700" y="253775"/>
            <a:ext cx="8520600" cy="8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Nuestra Se</a:t>
            </a:r>
            <a:r>
              <a:rPr lang="es-PR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ñ</a:t>
            </a:r>
            <a:r>
              <a:rPr lang="en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ora del Carmen Resiliency Hub</a:t>
            </a:r>
            <a:endParaRPr sz="3400" dirty="0">
              <a:solidFill>
                <a:srgbClr val="EA812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53" name="Google Shape;153;p30"/>
          <p:cNvSpPr txBox="1">
            <a:spLocks noGrp="1"/>
          </p:cNvSpPr>
          <p:nvPr>
            <p:ph type="subTitle" idx="1"/>
          </p:nvPr>
        </p:nvSpPr>
        <p:spPr>
          <a:xfrm>
            <a:off x="0" y="1266483"/>
            <a:ext cx="6507926" cy="28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•"/>
            </a:pPr>
            <a:r>
              <a:rPr lang="en" sz="1700" b="1" dirty="0"/>
              <a:t>Nuestra Se</a:t>
            </a:r>
            <a:r>
              <a:rPr lang="es-PR" sz="1700" b="1" dirty="0"/>
              <a:t>ñ</a:t>
            </a:r>
            <a:r>
              <a:rPr lang="en" sz="1700" b="1" dirty="0"/>
              <a:t>ora del Carmen located in Cata</a:t>
            </a:r>
            <a:r>
              <a:rPr lang="es-PR" sz="1700" b="1" dirty="0"/>
              <a:t>ñ</a:t>
            </a:r>
            <a:r>
              <a:rPr lang="en" sz="1700" b="1" dirty="0"/>
              <a:t>o, Puerto Rico:</a:t>
            </a:r>
            <a:endParaRPr sz="1700" b="1" dirty="0"/>
          </a:p>
          <a:p>
            <a:pPr marL="1320800" lvl="2" indent="-285750" algn="l">
              <a:lnSpc>
                <a:spcPct val="80000"/>
              </a:lnSpc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Cata</a:t>
            </a:r>
            <a:r>
              <a:rPr lang="es-PR" sz="1800" dirty="0">
                <a:latin typeface="Calibri"/>
                <a:ea typeface="Calibri"/>
                <a:cs typeface="Calibri"/>
              </a:rPr>
              <a:t>ñ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o was chosen because it’s a front-line community</a:t>
            </a:r>
          </a:p>
          <a:p>
            <a:pPr marL="1778000" lvl="3" indent="-285750" algn="l">
              <a:lnSpc>
                <a:spcPct val="80000"/>
              </a:lnSpc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Palo Seco and San Juan power plants</a:t>
            </a:r>
          </a:p>
          <a:p>
            <a:pPr marL="1778000" lvl="3" indent="-285750" algn="l">
              <a:lnSpc>
                <a:spcPct val="80000"/>
              </a:lnSpc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Evaluated several churches </a:t>
            </a:r>
          </a:p>
          <a:p>
            <a:pPr marL="1320800" lvl="2" indent="-285750" algn="l">
              <a:lnSpc>
                <a:spcPct val="80000"/>
              </a:lnSpc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Received $30,000 from an individual/Sun raised additional $33,000</a:t>
            </a:r>
          </a:p>
          <a:p>
            <a:pPr marL="1320800" lvl="2" indent="-285750" algn="l">
              <a:lnSpc>
                <a:spcPct val="80000"/>
              </a:lnSpc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Met with Church priest and sister </a:t>
            </a:r>
          </a:p>
          <a:p>
            <a:pPr marL="1320800" lvl="2" indent="-285750" algn="l">
              <a:lnSpc>
                <a:spcPct val="80000"/>
              </a:lnSpc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Project began in May of 2023 and took over 10 months to complete</a:t>
            </a:r>
          </a:p>
          <a:p>
            <a:pPr marL="1320800" lvl="2" indent="-285750" algn="l">
              <a:lnSpc>
                <a:spcPct val="80000"/>
              </a:lnSpc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The church received several proposals:</a:t>
            </a:r>
          </a:p>
          <a:p>
            <a:pPr marL="1778000" lvl="3" indent="-285750" algn="l">
              <a:lnSpc>
                <a:spcPct val="80000"/>
              </a:lnSpc>
              <a:buSzPts val="1700"/>
              <a:buFont typeface="Courier New" panose="02070309020205020404" pitchFamily="49" charset="0"/>
              <a:buChar char="o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They later created a selection committee </a:t>
            </a:r>
          </a:p>
          <a:p>
            <a:pPr marL="1778000" lvl="3" indent="-285750" algn="l">
              <a:lnSpc>
                <a:spcPct val="80000"/>
              </a:lnSpc>
              <a:buSzPts val="1700"/>
              <a:buFont typeface="Courier New" panose="02070309020205020404" pitchFamily="49" charset="0"/>
              <a:buChar char="o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Chose the installer with the best proposal and that served their needs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0F7E8-006C-FEEE-9AA0-339B6FC7C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26" y="1323278"/>
            <a:ext cx="2458069" cy="30725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ctrTitle"/>
          </p:nvPr>
        </p:nvSpPr>
        <p:spPr>
          <a:xfrm>
            <a:off x="311700" y="439350"/>
            <a:ext cx="8520600" cy="8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Nuestra Se</a:t>
            </a:r>
            <a:r>
              <a:rPr lang="es-PR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ñ</a:t>
            </a:r>
            <a:r>
              <a:rPr lang="en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ora del Carmen Resiliency Hub Cont.</a:t>
            </a:r>
            <a:endParaRPr sz="3400" dirty="0">
              <a:solidFill>
                <a:srgbClr val="EA812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61" name="Google Shape;161;p31"/>
          <p:cNvSpPr txBox="1"/>
          <p:nvPr/>
        </p:nvSpPr>
        <p:spPr>
          <a:xfrm>
            <a:off x="62831" y="1308005"/>
            <a:ext cx="5843239" cy="28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1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b="1" dirty="0">
                <a:solidFill>
                  <a:schemeClr val="dk2"/>
                </a:solidFill>
              </a:rPr>
              <a:t>Resiliency Hub Goals</a:t>
            </a:r>
            <a:endParaRPr lang="en-US" sz="1800" b="1" dirty="0">
              <a:solidFill>
                <a:schemeClr val="dk2"/>
              </a:solidFill>
            </a:endParaRPr>
          </a:p>
          <a:p>
            <a:pPr marL="1314450" lvl="8" indent="-285750">
              <a:lnSpc>
                <a:spcPct val="80000"/>
              </a:lnSpc>
              <a:buClr>
                <a:schemeClr val="dk2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To become a resiliency hub for the municipality of </a:t>
            </a:r>
            <a:r>
              <a:rPr lang="en-US" sz="1800" dirty="0" err="1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Cataño</a:t>
            </a: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 that provides:</a:t>
            </a:r>
          </a:p>
          <a:p>
            <a:pPr marL="1778000" lvl="3" indent="-285750">
              <a:lnSpc>
                <a:spcPct val="80000"/>
              </a:lnSpc>
              <a:buClr>
                <a:schemeClr val="dk2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Become a primary shelter for those in need of medical equipment</a:t>
            </a:r>
          </a:p>
          <a:p>
            <a:pPr marL="1778000" lvl="3" indent="-285750">
              <a:lnSpc>
                <a:spcPct val="80000"/>
              </a:lnSpc>
              <a:buClr>
                <a:schemeClr val="dk2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Food and shelter during extreme weather events and natural disasters</a:t>
            </a:r>
          </a:p>
          <a:p>
            <a:pPr marL="1778000" lvl="3" indent="-285750">
              <a:lnSpc>
                <a:spcPct val="80000"/>
              </a:lnSpc>
              <a:buClr>
                <a:schemeClr val="dk2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Become a charging station</a:t>
            </a:r>
          </a:p>
          <a:p>
            <a:pPr marL="1778000" lvl="3" indent="-285750">
              <a:lnSpc>
                <a:spcPct val="80000"/>
              </a:lnSpc>
              <a:buClr>
                <a:schemeClr val="dk2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Provide refrigeration for medicine</a:t>
            </a:r>
          </a:p>
          <a:p>
            <a:pPr marL="1778000" lvl="3" indent="-285750">
              <a:lnSpc>
                <a:spcPct val="80000"/>
              </a:lnSpc>
              <a:buClr>
                <a:schemeClr val="dk2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Provide clean water </a:t>
            </a:r>
          </a:p>
          <a:p>
            <a:pPr marL="1778000" lvl="3" indent="-285750">
              <a:lnSpc>
                <a:spcPct val="80000"/>
              </a:lnSpc>
              <a:buClr>
                <a:schemeClr val="dk2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Become a hub for developing a larger resiliency strategy for the community</a:t>
            </a:r>
            <a:endParaRPr sz="1800" b="1" dirty="0">
              <a:solidFill>
                <a:schemeClr val="dk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31ED7-B13D-6BE3-2766-4BB783090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560" y="1308005"/>
            <a:ext cx="2419740" cy="1814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7041A9-8A07-7EC4-900F-30F8F90C0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173" y="3173510"/>
            <a:ext cx="2455127" cy="18413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ctrTitle"/>
          </p:nvPr>
        </p:nvSpPr>
        <p:spPr>
          <a:xfrm>
            <a:off x="311700" y="439350"/>
            <a:ext cx="8520600" cy="8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Nuestra Se</a:t>
            </a:r>
            <a:r>
              <a:rPr lang="es-PR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ñ</a:t>
            </a:r>
            <a:r>
              <a:rPr lang="en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ora del Carmen Resiliency Hub Cont.</a:t>
            </a:r>
            <a:endParaRPr sz="3400" dirty="0">
              <a:solidFill>
                <a:srgbClr val="EA812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61" name="Google Shape;161;p31"/>
          <p:cNvSpPr txBox="1"/>
          <p:nvPr/>
        </p:nvSpPr>
        <p:spPr>
          <a:xfrm>
            <a:off x="193288" y="1481466"/>
            <a:ext cx="5345151" cy="295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 b="1" dirty="0">
                <a:solidFill>
                  <a:schemeClr val="dk2"/>
                </a:solidFill>
              </a:rPr>
              <a:t>Resileincy Hub development approach</a:t>
            </a:r>
            <a:endParaRPr sz="1800" b="1" dirty="0">
              <a:solidFill>
                <a:schemeClr val="dk2"/>
              </a:solidFill>
            </a:endParaRPr>
          </a:p>
          <a:p>
            <a:pPr marL="1314450" lvl="8" indent="-285750">
              <a:lnSpc>
                <a:spcPct val="80000"/>
              </a:lnSpc>
              <a:buClr>
                <a:schemeClr val="dk2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Meeting with the church community to identify threats and vulnarbilities</a:t>
            </a:r>
          </a:p>
          <a:p>
            <a:pPr marL="1314450" lvl="8" indent="-285750">
              <a:lnSpc>
                <a:spcPct val="80000"/>
              </a:lnSpc>
              <a:buClr>
                <a:schemeClr val="dk2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Discuss resourcess available</a:t>
            </a:r>
          </a:p>
          <a:p>
            <a:pPr marL="1314450" lvl="8" indent="-285750">
              <a:lnSpc>
                <a:spcPct val="80000"/>
              </a:lnSpc>
              <a:buClr>
                <a:schemeClr val="dk2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Identify all solar reouces in the community</a:t>
            </a:r>
          </a:p>
          <a:p>
            <a:pPr marL="1314450" lvl="8" indent="-285750">
              <a:lnSpc>
                <a:spcPct val="80000"/>
              </a:lnSpc>
              <a:buClr>
                <a:schemeClr val="dk2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Develop their Reciliency hub chart</a:t>
            </a:r>
          </a:p>
          <a:p>
            <a:pPr marL="1314450" lvl="8" indent="-285750">
              <a:lnSpc>
                <a:spcPct val="80000"/>
              </a:lnSpc>
              <a:buClr>
                <a:schemeClr val="dk2"/>
              </a:buClr>
              <a:buSzPts val="1700"/>
              <a:buFont typeface="Arial" panose="020B0604020202020204" pitchFamily="34" charset="0"/>
              <a:buChar char="•"/>
            </a:pPr>
            <a:r>
              <a:rPr lang="es-PR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D</a:t>
            </a:r>
            <a:r>
              <a:rPr lang="en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evelop a plan with coordinated efforts</a:t>
            </a:r>
          </a:p>
          <a:p>
            <a:pPr marL="1314450" lvl="8" indent="-285750">
              <a:lnSpc>
                <a:spcPct val="80000"/>
              </a:lnSpc>
              <a:buClr>
                <a:schemeClr val="dk2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Include all available key stakeholders, agencies, individuals, essential businesses, and organizations</a:t>
            </a:r>
          </a:p>
          <a:p>
            <a:pPr marL="1314450" lvl="8" indent="-285750">
              <a:lnSpc>
                <a:spcPct val="80000"/>
              </a:lnSpc>
              <a:buClr>
                <a:schemeClr val="dk2"/>
              </a:buClr>
              <a:buSzPts val="17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Calibri"/>
                <a:ea typeface="Calibri"/>
                <a:cs typeface="Calibri"/>
              </a:rPr>
              <a:t>Publicly promote the program </a:t>
            </a:r>
            <a:endParaRPr sz="1800" dirty="0">
              <a:solidFill>
                <a:schemeClr val="dk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Solar panels on a roof&#10;&#10;Description automatically generated">
            <a:extLst>
              <a:ext uri="{FF2B5EF4-FFF2-40B4-BE49-F238E27FC236}">
                <a16:creationId xmlns:a16="http://schemas.microsoft.com/office/drawing/2014/main" id="{61551E82-3FE5-9CAC-5902-E634DAB8B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701" y="1204332"/>
            <a:ext cx="2487961" cy="1865971"/>
          </a:xfrm>
          <a:prstGeom prst="rect">
            <a:avLst/>
          </a:prstGeom>
        </p:spPr>
      </p:pic>
      <p:pic>
        <p:nvPicPr>
          <p:cNvPr id="8" name="Picture 7" descr="A group of electrical boxes on a wall&#10;&#10;Description automatically generated">
            <a:extLst>
              <a:ext uri="{FF2B5EF4-FFF2-40B4-BE49-F238E27FC236}">
                <a16:creationId xmlns:a16="http://schemas.microsoft.com/office/drawing/2014/main" id="{D22BEC6F-83A4-35C8-4C88-B32E163A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01" y="3180885"/>
            <a:ext cx="2487961" cy="18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1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ctrTitle"/>
          </p:nvPr>
        </p:nvSpPr>
        <p:spPr>
          <a:xfrm>
            <a:off x="311700" y="268365"/>
            <a:ext cx="8520600" cy="8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dirty="0">
                <a:solidFill>
                  <a:srgbClr val="EA8123"/>
                </a:solidFill>
                <a:latin typeface="Calistoga"/>
                <a:ea typeface="Calistoga"/>
                <a:cs typeface="Calistoga"/>
                <a:sym typeface="Calistoga"/>
              </a:rPr>
              <a:t>Resiliency Hub as a Central Hub</a:t>
            </a:r>
            <a:endParaRPr sz="3400" dirty="0">
              <a:solidFill>
                <a:srgbClr val="EA812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C6F808A-C769-103B-8ED5-DE3C097215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684744"/>
              </p:ext>
            </p:extLst>
          </p:nvPr>
        </p:nvGraphicFramePr>
        <p:xfrm>
          <a:off x="1843668" y="1263805"/>
          <a:ext cx="5192751" cy="3672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226075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579</Words>
  <Application>Microsoft Office PowerPoint</Application>
  <PresentationFormat>On-screen Show (16:9)</PresentationFormat>
  <Paragraphs>95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Courier New</vt:lpstr>
      <vt:lpstr>Calibri</vt:lpstr>
      <vt:lpstr>Calistoga</vt:lpstr>
      <vt:lpstr>Poppins Medium</vt:lpstr>
      <vt:lpstr>Arial</vt:lpstr>
      <vt:lpstr>Simple Light</vt:lpstr>
      <vt:lpstr>Simple Light</vt:lpstr>
      <vt:lpstr>PowerPoint Presentation</vt:lpstr>
      <vt:lpstr>PowerPoint Presentation</vt:lpstr>
      <vt:lpstr>SUN's Work Success Stories in Puerto Rico</vt:lpstr>
      <vt:lpstr>SUN's Work Success Stories in Puerto Rico Cont.</vt:lpstr>
      <vt:lpstr>Hurricane Maria</vt:lpstr>
      <vt:lpstr>Nuestra Señora del Carmen Resiliency Hub</vt:lpstr>
      <vt:lpstr>Nuestra Señora del Carmen Resiliency Hub Cont.</vt:lpstr>
      <vt:lpstr>Nuestra Señora del Carmen Resiliency Hub Cont.</vt:lpstr>
      <vt:lpstr>Resiliency Hub as a Central Hub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Ortiz</dc:creator>
  <cp:lastModifiedBy>Annie Regan</cp:lastModifiedBy>
  <cp:revision>18</cp:revision>
  <dcterms:modified xsi:type="dcterms:W3CDTF">2024-03-17T14:11:28Z</dcterms:modified>
</cp:coreProperties>
</file>